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70" r:id="rId9"/>
    <p:sldId id="265" r:id="rId10"/>
    <p:sldId id="266" r:id="rId11"/>
    <p:sldId id="271" r:id="rId12"/>
    <p:sldId id="267" r:id="rId13"/>
    <p:sldId id="268" r:id="rId14"/>
    <p:sldId id="269" r:id="rId15"/>
    <p:sldId id="262" r:id="rId16"/>
    <p:sldId id="263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1134F-9A7C-434B-AFB9-5391A6ED2FFB}" type="datetimeFigureOut">
              <a:rPr lang="en-US" smtClean="0"/>
              <a:t>26-Mar-18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E6DE9-A314-41CC-B162-833B390EB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7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E6DE9-A314-41CC-B162-833B390EB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902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E6DE9-A314-41CC-B162-833B390EB52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67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E6DE9-A314-41CC-B162-833B390EB52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094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E6DE9-A314-41CC-B162-833B390EB52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844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E6DE9-A314-41CC-B162-833B390EB52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587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E6DE9-A314-41CC-B162-833B390EB52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400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E6DE9-A314-41CC-B162-833B390EB52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815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E6DE9-A314-41CC-B162-833B390EB52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710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E6DE9-A314-41CC-B162-833B390EB52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16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E6DE9-A314-41CC-B162-833B390EB5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31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E6DE9-A314-41CC-B162-833B390EB5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16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E6DE9-A314-41CC-B162-833B390EB52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06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E6DE9-A314-41CC-B162-833B390EB5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5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E6DE9-A314-41CC-B162-833B390EB5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29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E6DE9-A314-41CC-B162-833B390EB52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24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E6DE9-A314-41CC-B162-833B390EB5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50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E6DE9-A314-41CC-B162-833B390EB5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3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26-Mar-18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36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26-Mar-18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54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26-Mar-18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5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smtClean="0"/>
              <a:t>26-Mar-18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8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26-Mar-18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539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26-Mar-18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55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26-Mar-18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64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26-Mar-18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67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26-Mar-18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19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26-Mar-18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96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26-Mar-18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79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26-Mar-18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48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618186"/>
            <a:ext cx="9966960" cy="3035808"/>
          </a:xfrm>
        </p:spPr>
        <p:txBody>
          <a:bodyPr/>
          <a:lstStyle/>
          <a:p>
            <a:r>
              <a:rPr lang="en-ZA"/>
              <a:t>Hoe behandel ons gedigte in die klas??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789731"/>
            <a:ext cx="7891272" cy="1069848"/>
          </a:xfrm>
        </p:spPr>
        <p:txBody>
          <a:bodyPr>
            <a:normAutofit/>
          </a:bodyPr>
          <a:lstStyle/>
          <a:p>
            <a:r>
              <a:rPr lang="en-ZA" sz="3600"/>
              <a:t>KENMERKE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85282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A70CFB-CE38-455B-AB2E-7AC60BE15F87}"/>
              </a:ext>
            </a:extLst>
          </p:cNvPr>
          <p:cNvSpPr/>
          <p:nvPr/>
        </p:nvSpPr>
        <p:spPr>
          <a:xfrm>
            <a:off x="2375555" y="1028343"/>
            <a:ext cx="828616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ZA" sz="2400" b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Soorte strofes 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ZA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Koeplet : 4 opeenvolgende versreëls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ZA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Tersine : ‘n Strofe met drie </a:t>
            </a:r>
            <a:r>
              <a:rPr lang="en-ZA" sz="2400">
                <a:ea typeface="Times New Roman" panose="02020603050405020304" pitchFamily="18" charset="0"/>
                <a:cs typeface="Arial" panose="020B0604020202020204" pitchFamily="34" charset="0"/>
              </a:rPr>
              <a:t>versreëls 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ZA" sz="2400">
                <a:ea typeface="Times New Roman" panose="02020603050405020304" pitchFamily="18" charset="0"/>
                <a:cs typeface="Arial" panose="020B0604020202020204" pitchFamily="34" charset="0"/>
              </a:rPr>
              <a:t>Kwatryn: ‘n Strofe met vier versreëls</a:t>
            </a:r>
          </a:p>
          <a:p>
            <a:pPr marL="1371600">
              <a:spcAft>
                <a:spcPts val="0"/>
              </a:spcAft>
            </a:pPr>
            <a:endParaRPr lang="en-ZA" sz="24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ZA" sz="2400" b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Sonnette</a:t>
            </a:r>
            <a:r>
              <a:rPr lang="en-ZA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ZA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Italiaanse sonnet – 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ZA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eerste agt versreëls vorm die oktaaf</a:t>
            </a:r>
            <a:endParaRPr lang="en-ZA" sz="24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laaste ses vorm die sestet</a:t>
            </a:r>
            <a:endParaRPr lang="en-ZA" sz="24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die oktaaf gee ‘n beeld of beskrywing</a:t>
            </a:r>
            <a:endParaRPr lang="en-ZA" sz="24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die sestet gee ‘n verdieping of toepassing.</a:t>
            </a:r>
          </a:p>
          <a:p>
            <a:pPr>
              <a:spcAft>
                <a:spcPts val="0"/>
              </a:spcAft>
            </a:pPr>
            <a:endParaRPr lang="en-ZA" sz="24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Engelse sonnet –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drie kwatryne en rymende eindkoeplet.</a:t>
            </a:r>
          </a:p>
          <a:p>
            <a:pPr>
              <a:spcAft>
                <a:spcPts val="0"/>
              </a:spcAft>
            </a:pPr>
            <a:endParaRPr lang="en-ZA" sz="200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740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0E4263-AB4A-44E3-A94E-D219037BE21B}"/>
              </a:ext>
            </a:extLst>
          </p:cNvPr>
          <p:cNvSpPr/>
          <p:nvPr/>
        </p:nvSpPr>
        <p:spPr>
          <a:xfrm>
            <a:off x="2718061" y="1590303"/>
            <a:ext cx="727435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ZA" sz="2800" b="1">
                <a:ea typeface="Times New Roman" panose="02020603050405020304" pitchFamily="18" charset="0"/>
                <a:cs typeface="Arial" panose="020B0604020202020204" pitchFamily="34" charset="0"/>
              </a:rPr>
              <a:t>Digterlike Vryheid </a:t>
            </a:r>
            <a:r>
              <a:rPr lang="en-ZA" sz="2800"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</a:p>
          <a:p>
            <a:pPr>
              <a:spcAft>
                <a:spcPts val="0"/>
              </a:spcAft>
            </a:pPr>
            <a:endParaRPr lang="en-ZA" sz="28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2800">
                <a:ea typeface="Times New Roman" panose="02020603050405020304" pitchFamily="18" charset="0"/>
                <a:cs typeface="Arial" panose="020B0604020202020204" pitchFamily="34" charset="0"/>
              </a:rPr>
              <a:t>digters het die “reg” om taalkovensies na vrye keuse te gebruik of aan te pas.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sz="2800">
                <a:ea typeface="Times New Roman" panose="02020603050405020304" pitchFamily="18" charset="0"/>
                <a:cs typeface="Arial" panose="020B0604020202020204" pitchFamily="34" charset="0"/>
              </a:rPr>
              <a:t>Bv. geen punte, kommas, hoofletters, woordorde verander.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sz="2800">
                <a:ea typeface="Times New Roman" panose="02020603050405020304" pitchFamily="18" charset="0"/>
                <a:cs typeface="Arial" panose="020B0604020202020204" pitchFamily="34" charset="0"/>
              </a:rPr>
              <a:t>gewoonlik ter wille van rym of metrum</a:t>
            </a:r>
            <a:endParaRPr lang="en-ZA" sz="28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872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645250-FAF0-4257-8842-B0F0F7A15513}"/>
              </a:ext>
            </a:extLst>
          </p:cNvPr>
          <p:cNvSpPr/>
          <p:nvPr/>
        </p:nvSpPr>
        <p:spPr>
          <a:xfrm>
            <a:off x="2516957" y="520512"/>
            <a:ext cx="662704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n-GB" sz="2400" b="1">
                <a:ea typeface="Times New Roman" panose="02020603050405020304" pitchFamily="18" charset="0"/>
                <a:cs typeface="Arial" panose="020B0604020202020204" pitchFamily="34" charset="0"/>
              </a:rPr>
              <a:t>Stylfigure en *Beeldspraak </a:t>
            </a:r>
          </a:p>
          <a:p>
            <a:pPr lvl="0" algn="ctr">
              <a:spcAft>
                <a:spcPts val="0"/>
              </a:spcAft>
            </a:pPr>
            <a:r>
              <a:rPr lang="en-GB" b="1">
                <a:ea typeface="Times New Roman" panose="02020603050405020304" pitchFamily="18" charset="0"/>
              </a:rPr>
              <a:t> </a:t>
            </a:r>
            <a:endParaRPr lang="en-ZA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000" b="1">
                <a:ea typeface="Times New Roman" panose="02020603050405020304" pitchFamily="18" charset="0"/>
                <a:cs typeface="Arial" panose="020B0604020202020204" pitchFamily="34" charset="0"/>
              </a:rPr>
              <a:t>*Vergelyking </a:t>
            </a:r>
          </a:p>
          <a:p>
            <a:pPr>
              <a:spcAft>
                <a:spcPts val="0"/>
              </a:spcAft>
            </a:pPr>
            <a:r>
              <a:rPr lang="en-GB" sz="2000">
                <a:ea typeface="Times New Roman" panose="02020603050405020304" pitchFamily="18" charset="0"/>
                <a:cs typeface="Arial" panose="020B0604020202020204" pitchFamily="34" charset="0"/>
              </a:rPr>
              <a:t>Ons vergelyk twee dinge of sake met mekaar. </a:t>
            </a:r>
            <a:endParaRPr lang="en-ZA" sz="20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2000">
                <a:ea typeface="Times New Roman" panose="02020603050405020304" pitchFamily="18" charset="0"/>
                <a:cs typeface="Arial" panose="020B0604020202020204" pitchFamily="34" charset="0"/>
              </a:rPr>
              <a:t>Ons kyk na ‘n spesifieke eienskap.</a:t>
            </a:r>
            <a:endParaRPr lang="en-ZA" sz="20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2000">
                <a:ea typeface="Times New Roman" panose="02020603050405020304" pitchFamily="18" charset="0"/>
                <a:cs typeface="Arial" panose="020B0604020202020204" pitchFamily="34" charset="0"/>
              </a:rPr>
              <a:t>Soek na die volgende woorde: </a:t>
            </a:r>
            <a:endParaRPr lang="en-ZA" sz="20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000">
                <a:ea typeface="Times New Roman" panose="02020603050405020304" pitchFamily="18" charset="0"/>
                <a:cs typeface="Arial" panose="020B0604020202020204" pitchFamily="34" charset="0"/>
              </a:rPr>
              <a:t>                      </a:t>
            </a:r>
            <a:r>
              <a:rPr lang="en-GB" sz="2000" b="1">
                <a:ea typeface="Times New Roman" panose="02020603050405020304" pitchFamily="18" charset="0"/>
                <a:cs typeface="Arial" panose="020B0604020202020204" pitchFamily="34" charset="0"/>
              </a:rPr>
              <a:t>soos; net soos; as; nes; asof</a:t>
            </a:r>
            <a:endParaRPr lang="en-ZA" sz="20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000" b="1"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ZA" sz="20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000" b="1">
                <a:ea typeface="Times New Roman" panose="02020603050405020304" pitchFamily="18" charset="0"/>
                <a:cs typeface="Arial" panose="020B0604020202020204" pitchFamily="34" charset="0"/>
              </a:rPr>
              <a:t>*Metafoor </a:t>
            </a:r>
          </a:p>
          <a:p>
            <a:pPr>
              <a:spcAft>
                <a:spcPts val="0"/>
              </a:spcAft>
            </a:pPr>
            <a:r>
              <a:rPr lang="en-GB" sz="2000">
                <a:ea typeface="Times New Roman" panose="02020603050405020304" pitchFamily="18" charset="0"/>
                <a:cs typeface="Arial" panose="020B0604020202020204" pitchFamily="34" charset="0"/>
              </a:rPr>
              <a:t>Ons vergelyk twee dinge of sake direk met mekaar</a:t>
            </a:r>
            <a:endParaRPr lang="en-ZA" sz="20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000" b="1">
                <a:ea typeface="Times New Roman" panose="02020603050405020304" pitchFamily="18" charset="0"/>
                <a:cs typeface="Arial" panose="020B0604020202020204" pitchFamily="34" charset="0"/>
              </a:rPr>
              <a:t>                  is   ;  word</a:t>
            </a:r>
            <a:endParaRPr lang="en-ZA" sz="20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000"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ZA" sz="20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000" b="1">
                <a:ea typeface="Times New Roman" panose="02020603050405020304" pitchFamily="18" charset="0"/>
                <a:cs typeface="Arial" panose="020B0604020202020204" pitchFamily="34" charset="0"/>
              </a:rPr>
              <a:t>*Personifikasie </a:t>
            </a:r>
            <a:endParaRPr lang="en-ZA" sz="20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000">
                <a:ea typeface="Times New Roman" panose="02020603050405020304" pitchFamily="18" charset="0"/>
                <a:cs typeface="Arial" panose="020B0604020202020204" pitchFamily="34" charset="0"/>
              </a:rPr>
              <a:t>Ons gee menslike eienskappe aan ‘n dier of voorwerp </a:t>
            </a:r>
          </a:p>
          <a:p>
            <a:pPr>
              <a:spcAft>
                <a:spcPts val="0"/>
              </a:spcAft>
            </a:pPr>
            <a:r>
              <a:rPr lang="en-GB" sz="2000"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ZA" sz="20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000" b="1">
                <a:ea typeface="Times New Roman" panose="02020603050405020304" pitchFamily="18" charset="0"/>
                <a:cs typeface="Arial" panose="020B0604020202020204" pitchFamily="34" charset="0"/>
              </a:rPr>
              <a:t>Alliterasie </a:t>
            </a:r>
          </a:p>
          <a:p>
            <a:pPr>
              <a:spcAft>
                <a:spcPts val="0"/>
              </a:spcAft>
            </a:pPr>
            <a:r>
              <a:rPr lang="en-GB" sz="2000">
                <a:ea typeface="Times New Roman" panose="02020603050405020304" pitchFamily="18" charset="0"/>
                <a:cs typeface="Arial" panose="020B0604020202020204" pitchFamily="34" charset="0"/>
              </a:rPr>
              <a:t>herhaling van die dieselfde medeklinker / konsonante  </a:t>
            </a:r>
            <a:endParaRPr lang="en-ZA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92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21D23C-557C-4A0B-8016-6BCFFE10D631}"/>
              </a:ext>
            </a:extLst>
          </p:cNvPr>
          <p:cNvSpPr/>
          <p:nvPr/>
        </p:nvSpPr>
        <p:spPr>
          <a:xfrm>
            <a:off x="1282044" y="1047943"/>
            <a:ext cx="1047317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b="1">
                <a:ea typeface="Times New Roman" panose="02020603050405020304" pitchFamily="18" charset="0"/>
                <a:cs typeface="Arial" panose="020B0604020202020204" pitchFamily="34" charset="0"/>
              </a:rPr>
              <a:t>Assonansie</a:t>
            </a:r>
            <a:r>
              <a:rPr lang="en-GB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GB">
                <a:ea typeface="Times New Roman" panose="02020603050405020304" pitchFamily="18" charset="0"/>
                <a:cs typeface="Arial" panose="020B0604020202020204" pitchFamily="34" charset="0"/>
              </a:rPr>
              <a:t>wanneer die vokale van twee of meer woorde herhaal word.</a:t>
            </a:r>
            <a:endParaRPr lang="en-ZA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ZA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>
                <a:ea typeface="Times New Roman" panose="02020603050405020304" pitchFamily="18" charset="0"/>
                <a:cs typeface="Arial" panose="020B0604020202020204" pitchFamily="34" charset="0"/>
              </a:rPr>
              <a:t>Ellips… / Stippels... </a:t>
            </a:r>
          </a:p>
          <a:p>
            <a:pPr>
              <a:spcAft>
                <a:spcPts val="0"/>
              </a:spcAft>
            </a:pPr>
            <a:r>
              <a:rPr lang="en-GB">
                <a:ea typeface="Times New Roman" panose="02020603050405020304" pitchFamily="18" charset="0"/>
                <a:cs typeface="Arial" panose="020B0604020202020204" pitchFamily="34" charset="0"/>
              </a:rPr>
              <a:t>Die digter laat woorde weg om die leser se aandag op iets te fokus of </a:t>
            </a:r>
            <a:endParaRPr lang="en-ZA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>
                <a:ea typeface="Times New Roman" panose="02020603050405020304" pitchFamily="18" charset="0"/>
                <a:cs typeface="Arial" panose="020B0604020202020204" pitchFamily="34" charset="0"/>
              </a:rPr>
              <a:t>om die sin meer dramaties te maak</a:t>
            </a:r>
            <a:endParaRPr lang="en-ZA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ZA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>
                <a:ea typeface="Times New Roman" panose="02020603050405020304" pitchFamily="18" charset="0"/>
                <a:cs typeface="Arial" panose="020B0604020202020204" pitchFamily="34" charset="0"/>
              </a:rPr>
              <a:t>Enjambement </a:t>
            </a:r>
          </a:p>
          <a:p>
            <a:pPr>
              <a:spcAft>
                <a:spcPts val="0"/>
              </a:spcAft>
            </a:pPr>
            <a:r>
              <a:rPr lang="en-GB">
                <a:ea typeface="Times New Roman" panose="02020603050405020304" pitchFamily="18" charset="0"/>
                <a:cs typeface="Arial" panose="020B0604020202020204" pitchFamily="34" charset="0"/>
              </a:rPr>
              <a:t>Die sin eindig nie met die laaste woorde van die reël nie, maar loop oor in die volgende reël. </a:t>
            </a:r>
            <a:endParaRPr lang="en-ZA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>
                <a:ea typeface="Times New Roman" panose="02020603050405020304" pitchFamily="18" charset="0"/>
                <a:cs typeface="Arial" panose="020B0604020202020204" pitchFamily="34" charset="0"/>
              </a:rPr>
              <a:t>Enjambemente lei die aandag van die rym weg. </a:t>
            </a:r>
            <a:endParaRPr lang="en-ZA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>
                <a:ea typeface="Times New Roman" panose="02020603050405020304" pitchFamily="18" charset="0"/>
                <a:cs typeface="Arial" panose="020B0604020202020204" pitchFamily="34" charset="0"/>
              </a:rPr>
              <a:t>Dit kan die tempo van die gedig versnel / vinniger maak   </a:t>
            </a:r>
            <a:r>
              <a:rPr lang="en-GB" b="1"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en-GB">
                <a:ea typeface="Times New Roman" panose="02020603050405020304" pitchFamily="18" charset="0"/>
                <a:cs typeface="Arial" panose="020B0604020202020204" pitchFamily="34" charset="0"/>
              </a:rPr>
              <a:t>   vertraag / stadiger maak.</a:t>
            </a:r>
            <a:endParaRPr lang="en-ZA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ZA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>
                <a:ea typeface="Times New Roman" panose="02020603050405020304" pitchFamily="18" charset="0"/>
                <a:cs typeface="Arial" panose="020B0604020202020204" pitchFamily="34" charset="0"/>
              </a:rPr>
              <a:t>Herhaling / Repetisie </a:t>
            </a:r>
          </a:p>
          <a:p>
            <a:pPr>
              <a:spcAft>
                <a:spcPts val="0"/>
              </a:spcAft>
            </a:pPr>
            <a:r>
              <a:rPr lang="en-GB">
                <a:ea typeface="Times New Roman" panose="02020603050405020304" pitchFamily="18" charset="0"/>
                <a:cs typeface="Arial" panose="020B0604020202020204" pitchFamily="34" charset="0"/>
              </a:rPr>
              <a:t>Ons herhaal klanke, woorde, sinne, versreëls en strofes</a:t>
            </a:r>
            <a:endParaRPr lang="en-ZA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>
                <a:ea typeface="Times New Roman" panose="02020603050405020304" pitchFamily="18" charset="0"/>
                <a:cs typeface="Arial" panose="020B0604020202020204" pitchFamily="34" charset="0"/>
              </a:rPr>
              <a:t>Dit versterk (emphasizes) die indruk of </a:t>
            </a:r>
            <a:endParaRPr lang="en-ZA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>
                <a:ea typeface="Times New Roman" panose="02020603050405020304" pitchFamily="18" charset="0"/>
                <a:cs typeface="Arial" panose="020B0604020202020204" pitchFamily="34" charset="0"/>
              </a:rPr>
              <a:t>Beklemtoon ‘n idee.</a:t>
            </a:r>
            <a:endParaRPr lang="en-ZA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>
                <a:ea typeface="Times New Roman" panose="02020603050405020304" pitchFamily="18" charset="0"/>
                <a:cs typeface="Arial" panose="020B0604020202020204" pitchFamily="34" charset="0"/>
              </a:rPr>
              <a:t>“ boeke, boeke, boeke, bokse vol boeke, net waar jy kyk</a:t>
            </a:r>
            <a:endParaRPr lang="en-ZA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ZA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485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3A58E5-C2E5-4566-94D2-79E368ABEB9C}"/>
              </a:ext>
            </a:extLst>
          </p:cNvPr>
          <p:cNvSpPr/>
          <p:nvPr/>
        </p:nvSpPr>
        <p:spPr>
          <a:xfrm>
            <a:off x="2089609" y="855039"/>
            <a:ext cx="818246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b="1">
                <a:ea typeface="Times New Roman" panose="02020603050405020304" pitchFamily="18" charset="0"/>
                <a:cs typeface="Arial" panose="020B0604020202020204" pitchFamily="34" charset="0"/>
              </a:rPr>
              <a:t>Sarkasme </a:t>
            </a:r>
          </a:p>
          <a:p>
            <a:pPr>
              <a:spcAft>
                <a:spcPts val="0"/>
              </a:spcAft>
            </a:pPr>
            <a:r>
              <a:rPr lang="en-GB">
                <a:ea typeface="Times New Roman" panose="02020603050405020304" pitchFamily="18" charset="0"/>
                <a:cs typeface="Arial" panose="020B0604020202020204" pitchFamily="34" charset="0"/>
              </a:rPr>
              <a:t>Die digter/skrywer sȇ iets op ‘n humoristiese manier, maar dit is skerp en dikwels die waarheid.</a:t>
            </a:r>
            <a:endParaRPr lang="en-ZA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>
                <a:ea typeface="Times New Roman" panose="02020603050405020304" pitchFamily="18" charset="0"/>
                <a:cs typeface="Arial" panose="020B0604020202020204" pitchFamily="34" charset="0"/>
              </a:rPr>
              <a:t>Ons moet daaroor dink en iets daaraan doen.</a:t>
            </a:r>
            <a:endParaRPr lang="en-ZA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b="1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>
                <a:ea typeface="Times New Roman" panose="02020603050405020304" pitchFamily="18" charset="0"/>
              </a:rPr>
              <a:t>Satire </a:t>
            </a:r>
          </a:p>
          <a:p>
            <a:pPr>
              <a:spcAft>
                <a:spcPts val="0"/>
              </a:spcAft>
            </a:pPr>
            <a:r>
              <a:rPr lang="en-GB">
                <a:ea typeface="Times New Roman" panose="02020603050405020304" pitchFamily="18" charset="0"/>
              </a:rPr>
              <a:t>vermaak ons maar voed ons ook op.</a:t>
            </a:r>
            <a:endParaRPr lang="en-ZA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>
                <a:ea typeface="Times New Roman" panose="02020603050405020304" pitchFamily="18" charset="0"/>
              </a:rPr>
              <a:t> </a:t>
            </a:r>
            <a:endParaRPr lang="en-ZA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>
                <a:ea typeface="Times New Roman" panose="02020603050405020304" pitchFamily="18" charset="0"/>
              </a:rPr>
              <a:t>Ironie </a:t>
            </a:r>
          </a:p>
          <a:p>
            <a:pPr>
              <a:spcAft>
                <a:spcPts val="0"/>
              </a:spcAft>
            </a:pPr>
            <a:r>
              <a:rPr lang="en-GB">
                <a:ea typeface="Times New Roman" panose="02020603050405020304" pitchFamily="18" charset="0"/>
              </a:rPr>
              <a:t>‘n Situasie wat die teenoorgestelde is van dit wat ons verwag. </a:t>
            </a:r>
            <a:endParaRPr lang="en-ZA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>
                <a:ea typeface="Times New Roman" panose="02020603050405020304" pitchFamily="18" charset="0"/>
              </a:rPr>
              <a:t>“Stilbly is ook ‘n antwoord.” </a:t>
            </a:r>
            <a:endParaRPr lang="en-ZA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>
                <a:ea typeface="Times New Roman" panose="02020603050405020304" pitchFamily="18" charset="0"/>
              </a:rPr>
              <a:t> </a:t>
            </a:r>
            <a:endParaRPr lang="en-ZA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>
                <a:ea typeface="Times New Roman" panose="02020603050405020304" pitchFamily="18" charset="0"/>
              </a:rPr>
              <a:t>Retoriese vraag </a:t>
            </a:r>
          </a:p>
          <a:p>
            <a:pPr>
              <a:spcAft>
                <a:spcPts val="0"/>
              </a:spcAft>
            </a:pPr>
            <a:r>
              <a:rPr lang="en-GB">
                <a:ea typeface="Times New Roman" panose="02020603050405020304" pitchFamily="18" charset="0"/>
              </a:rPr>
              <a:t>Die digter/spreker vra ‘n vraag, maar verwag nie ‘n antwoord nie, want die antwoord is logies </a:t>
            </a:r>
          </a:p>
          <a:p>
            <a:pPr>
              <a:spcAft>
                <a:spcPts val="0"/>
              </a:spcAft>
            </a:pPr>
            <a:r>
              <a:rPr lang="en-GB">
                <a:ea typeface="Times New Roman" panose="02020603050405020304" pitchFamily="18" charset="0"/>
              </a:rPr>
              <a:t>Dit word gebruik om die gedig dramaties te maak</a:t>
            </a:r>
            <a:endParaRPr lang="en-ZA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>
                <a:ea typeface="Times New Roman" panose="02020603050405020304" pitchFamily="18" charset="0"/>
              </a:rPr>
              <a:t>Die leser word direk betrek</a:t>
            </a:r>
            <a:endParaRPr lang="en-ZA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>
                <a:ea typeface="Times New Roman" panose="02020603050405020304" pitchFamily="18" charset="0"/>
              </a:rPr>
              <a:t>Die digter/spreker lug sy mening.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>
                <a:ea typeface="Times New Roman" panose="02020603050405020304" pitchFamily="18" charset="0"/>
              </a:rPr>
              <a:t>Bv. “Het ek nie vir jou gesȇ dit sal gebeur nie?”</a:t>
            </a:r>
            <a:endParaRPr lang="en-ZA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055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/>
              <a:t>Literêre kenmerke van poësie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647546"/>
              </p:ext>
            </p:extLst>
          </p:nvPr>
        </p:nvGraphicFramePr>
        <p:xfrm>
          <a:off x="791852" y="1941115"/>
          <a:ext cx="10774836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16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42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/>
                        <a:t>BEGRIPPE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WAT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LEERDERS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MOET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KEN!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2000"/>
                        <a:t>figuurlik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antiklimaks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kontras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sinekdogee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versreëls</a:t>
                      </a:r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2000"/>
                        <a:t>letterlik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klimaks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litotes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sinestesie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enjambement</a:t>
                      </a:r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2000"/>
                        <a:t>tema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antitese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satire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woordspeling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strofes</a:t>
                      </a:r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2000"/>
                        <a:t>boodskap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antonomasia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metonimia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sinspeling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verbindingswoorde</a:t>
                      </a:r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2000"/>
                        <a:t>stylfigure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elisie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oksimoron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repetisie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punktuasie</a:t>
                      </a:r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2000"/>
                        <a:t>beeldspraak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eufemisme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onomatopee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pouse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klankeffekte</a:t>
                      </a:r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2000"/>
                        <a:t>vergelyking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hiperbool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paradoks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woordkeuse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alliterasie</a:t>
                      </a:r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2000"/>
                        <a:t>metafoor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humor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sarkasme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klank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assonansie</a:t>
                      </a:r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2000"/>
                        <a:t>personifikasie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ironie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simboliek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stemming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/>
                        <a:t>rym</a:t>
                      </a:r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31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928583"/>
              </p:ext>
            </p:extLst>
          </p:nvPr>
        </p:nvGraphicFramePr>
        <p:xfrm>
          <a:off x="1065790" y="859127"/>
          <a:ext cx="10058399" cy="523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340">
                  <a:extLst>
                    <a:ext uri="{9D8B030D-6E8A-4147-A177-3AD203B41FA5}">
                      <a16:colId xmlns:a16="http://schemas.microsoft.com/office/drawing/2014/main" val="3298561931"/>
                    </a:ext>
                  </a:extLst>
                </a:gridCol>
                <a:gridCol w="7484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6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800"/>
                        <a:t>VOORBEELDE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So stadig </a:t>
                      </a:r>
                      <a:r>
                        <a:rPr lang="en-ZA">
                          <a:solidFill>
                            <a:srgbClr val="FF0000"/>
                          </a:solidFill>
                        </a:rPr>
                        <a:t>soos</a:t>
                      </a:r>
                      <a:r>
                        <a:rPr lang="en-ZA"/>
                        <a:t> ‘n trapsuutjie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VERGELYKING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Die renosterstroper </a:t>
                      </a:r>
                      <a:r>
                        <a:rPr lang="en-ZA">
                          <a:solidFill>
                            <a:srgbClr val="FF0000"/>
                          </a:solidFill>
                        </a:rPr>
                        <a:t>is</a:t>
                      </a:r>
                      <a:r>
                        <a:rPr lang="en-ZA"/>
                        <a:t> ‘n lunsriem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METAFOOR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Ek</a:t>
                      </a:r>
                      <a:r>
                        <a:rPr lang="en-ZA" baseline="0"/>
                        <a:t> huil oor elke </a:t>
                      </a:r>
                      <a:r>
                        <a:rPr lang="en-ZA" baseline="0">
                          <a:solidFill>
                            <a:srgbClr val="FF0000"/>
                          </a:solidFill>
                        </a:rPr>
                        <a:t>dag</a:t>
                      </a:r>
                      <a:r>
                        <a:rPr lang="en-ZA" baseline="0"/>
                        <a:t> wat </a:t>
                      </a:r>
                      <a:r>
                        <a:rPr lang="en-ZA" baseline="0">
                          <a:solidFill>
                            <a:srgbClr val="FF0000"/>
                          </a:solidFill>
                        </a:rPr>
                        <a:t>sterf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PERSONIFIKASIE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My seun wees getrou aan jouself, jou ouers, jou naaste en – </a:t>
                      </a:r>
                      <a:r>
                        <a:rPr lang="en-ZA">
                          <a:solidFill>
                            <a:srgbClr val="FF0000"/>
                          </a:solidFill>
                        </a:rPr>
                        <a:t>jou hond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ANTIKLIMAKS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Lang</a:t>
                      </a:r>
                      <a:r>
                        <a:rPr lang="en-ZA" baseline="0"/>
                        <a:t> vingers hê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EUFEMISME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Man, jy is darem </a:t>
                      </a:r>
                      <a:r>
                        <a:rPr lang="en-ZA">
                          <a:solidFill>
                            <a:srgbClr val="FF0000"/>
                          </a:solidFill>
                        </a:rPr>
                        <a:t>slim</a:t>
                      </a:r>
                      <a:r>
                        <a:rPr lang="en-ZA"/>
                        <a:t> (gesê vir iemand wat dom is.)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IRONIE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Ons het gesing </a:t>
                      </a:r>
                      <a:r>
                        <a:rPr lang="en-ZA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en-ZA"/>
                        <a:t> gedans </a:t>
                      </a:r>
                      <a:r>
                        <a:rPr lang="en-ZA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en-ZA"/>
                        <a:t> gelag </a:t>
                      </a:r>
                      <a:r>
                        <a:rPr lang="en-ZA">
                          <a:solidFill>
                            <a:srgbClr val="FF0000"/>
                          </a:solidFill>
                        </a:rPr>
                        <a:t>en</a:t>
                      </a:r>
                      <a:r>
                        <a:rPr lang="en-ZA"/>
                        <a:t> gespeel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POLISINDETON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Gee ons ons daaglikse </a:t>
                      </a:r>
                      <a:r>
                        <a:rPr lang="en-ZA">
                          <a:solidFill>
                            <a:srgbClr val="FF0000"/>
                          </a:solidFill>
                        </a:rPr>
                        <a:t>brood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SINEKDOGEE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silwer stemme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SINESTESIE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u="sng">
                          <a:solidFill>
                            <a:srgbClr val="FF0000"/>
                          </a:solidFill>
                        </a:rPr>
                        <a:t>doef</a:t>
                      </a:r>
                      <a:r>
                        <a:rPr lang="en-ZA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ZA"/>
                        <a:t>val</a:t>
                      </a:r>
                      <a:r>
                        <a:rPr lang="en-ZA" baseline="0"/>
                        <a:t> die sponskoek op die vloer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ONOMATOPEE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Jy </a:t>
                      </a:r>
                      <a:r>
                        <a:rPr lang="en-ZA" b="1" i="1">
                          <a:solidFill>
                            <a:srgbClr val="FF0000"/>
                          </a:solidFill>
                        </a:rPr>
                        <a:t>glimlag</a:t>
                      </a:r>
                      <a:r>
                        <a:rPr lang="en-ZA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ZA"/>
                        <a:t>vandag, maar die </a:t>
                      </a:r>
                      <a:r>
                        <a:rPr lang="en-ZA" b="1" i="1">
                          <a:solidFill>
                            <a:srgbClr val="FF0000"/>
                          </a:solidFill>
                        </a:rPr>
                        <a:t>swart hond </a:t>
                      </a:r>
                      <a:r>
                        <a:rPr lang="en-ZA"/>
                        <a:t>(depressie) grynslag om die hoek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KONTRAS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Ek het dit al </a:t>
                      </a:r>
                      <a:r>
                        <a:rPr lang="en-ZA">
                          <a:solidFill>
                            <a:srgbClr val="FF0000"/>
                          </a:solidFill>
                        </a:rPr>
                        <a:t>duisendmaal</a:t>
                      </a:r>
                      <a:r>
                        <a:rPr lang="en-ZA"/>
                        <a:t> gesê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/>
                        <a:t>HIPERBOOL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77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E2319-D4F0-4462-9027-B2F293B0D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BRONNE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7FC12-7709-43BE-8866-D1839A209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2808811"/>
          </a:xfrm>
        </p:spPr>
        <p:txBody>
          <a:bodyPr>
            <a:normAutofit/>
          </a:bodyPr>
          <a:lstStyle/>
          <a:p>
            <a:r>
              <a:rPr lang="en-US" sz="2800"/>
              <a:t>Booysen, Ben: Poëtiese Begrippe (PowerPoint-aanbieding)</a:t>
            </a:r>
          </a:p>
          <a:p>
            <a:r>
              <a:rPr lang="en-US" sz="2800"/>
              <a:t>Boucher, Rika, Dr.:  Teorie van Gedigte (PowerPoint-aanbieding)</a:t>
            </a:r>
          </a:p>
          <a:p>
            <a:r>
              <a:rPr lang="en-US" sz="2800"/>
              <a:t>Afrikaans Letterkunde Selfstudiegids (Konsep)</a:t>
            </a:r>
          </a:p>
        </p:txBody>
      </p:sp>
    </p:spTree>
    <p:extLst>
      <p:ext uri="{BB962C8B-B14F-4D97-AF65-F5344CB8AC3E}">
        <p14:creationId xmlns:p14="http://schemas.microsoft.com/office/powerpoint/2010/main" val="2905908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/>
              <a:t>Wat is poësie?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ZA" sz="3200"/>
              <a:t>Dit is ‘n genre wat geskryf word om liefde, pyn, toewyding, bewondering, ens. uit te druk.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A" sz="3200"/>
              <a:t>Poësie maak hoofsaaklik gebruik van ritme, figuurlike taalgebruik, beeldspraak, klankeffekte en gevoelstaal om gedagtes en gevoelens by die leser te ontlok.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A" sz="3200"/>
              <a:t>Dit kan in ‘n spesifieke vorm (gebruik gewoonlik versreëls en strofes) of in vrye versvorm geskryf word.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63193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/>
              <a:t>Waarom die studie van ‘n gedig?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7280" y="2556164"/>
            <a:ext cx="10058400" cy="2743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ZA" sz="3200"/>
              <a:t>Die leser bestudeer ‘n gedig om: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ZA" sz="3000"/>
              <a:t>te verstaan,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ZA" sz="3000"/>
              <a:t>te verklaar wat die digter sê en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ZA" sz="3000"/>
              <a:t>die gedig as ‘n eenheid te waardeer.</a:t>
            </a:r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352707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69133"/>
          </a:xfrm>
        </p:spPr>
        <p:txBody>
          <a:bodyPr>
            <a:normAutofit fontScale="90000"/>
          </a:bodyPr>
          <a:lstStyle/>
          <a:p>
            <a:r>
              <a:rPr lang="en-ZA"/>
              <a:t>Huistaal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752" y="1253765"/>
            <a:ext cx="10058400" cy="5420412"/>
          </a:xfrm>
        </p:spPr>
        <p:txBody>
          <a:bodyPr>
            <a:noAutofit/>
          </a:bodyPr>
          <a:lstStyle/>
          <a:p>
            <a:r>
              <a:rPr lang="en-ZA" sz="3200"/>
              <a:t>verstaan die bedoelde boodskap of tema van ‘n gedig deur aan die volgende aspekte aandag te gee:</a:t>
            </a:r>
          </a:p>
          <a:p>
            <a:pPr lvl="1"/>
            <a:r>
              <a:rPr lang="en-ZA" sz="2800"/>
              <a:t>letterlike en figuurlike betekenis</a:t>
            </a:r>
          </a:p>
          <a:p>
            <a:pPr lvl="1"/>
            <a:r>
              <a:rPr lang="en-ZA" sz="2800"/>
              <a:t>stemming</a:t>
            </a:r>
          </a:p>
          <a:p>
            <a:pPr lvl="1"/>
            <a:r>
              <a:rPr lang="en-ZA" sz="2800"/>
              <a:t>beeldspraak</a:t>
            </a:r>
          </a:p>
          <a:p>
            <a:pPr lvl="1"/>
            <a:r>
              <a:rPr lang="en-ZA" sz="2800"/>
              <a:t>tema en boodskap</a:t>
            </a:r>
          </a:p>
          <a:p>
            <a:pPr lvl="1"/>
            <a:r>
              <a:rPr lang="en-ZA" sz="2800"/>
              <a:t>stylfigure, woordkeuse, toon, retoriese middels, emosionele reaksies, versreëls, strofes, punktuasie, verbande, refrein, herhaling, tipografie, enjambement en klankeffekte (alliterasie en assonansie, rym, ritme, klanknabootsing)</a:t>
            </a:r>
            <a:endParaRPr lang="en-US" sz="2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6B066E-3E55-4E73-ADEF-4B8BEB59C8C4}"/>
              </a:ext>
            </a:extLst>
          </p:cNvPr>
          <p:cNvSpPr/>
          <p:nvPr/>
        </p:nvSpPr>
        <p:spPr>
          <a:xfrm>
            <a:off x="9681328" y="154693"/>
            <a:ext cx="2347273" cy="659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Wat sê die KABV?</a:t>
            </a:r>
          </a:p>
        </p:txBody>
      </p:sp>
    </p:spTree>
    <p:extLst>
      <p:ext uri="{BB962C8B-B14F-4D97-AF65-F5344CB8AC3E}">
        <p14:creationId xmlns:p14="http://schemas.microsoft.com/office/powerpoint/2010/main" val="404844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20028"/>
          </a:xfrm>
        </p:spPr>
        <p:txBody>
          <a:bodyPr/>
          <a:lstStyle/>
          <a:p>
            <a:r>
              <a:rPr lang="en-ZA"/>
              <a:t>Digvorme en -strukture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32876"/>
            <a:ext cx="10058400" cy="46624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ZA" sz="2400"/>
              <a:t>Gedigte is gewoonlik in </a:t>
            </a:r>
            <a:r>
              <a:rPr lang="en-ZA" sz="2400">
                <a:solidFill>
                  <a:srgbClr val="FF0000"/>
                </a:solidFill>
              </a:rPr>
              <a:t>versreëls</a:t>
            </a:r>
            <a:r>
              <a:rPr lang="en-ZA" sz="2400"/>
              <a:t> en </a:t>
            </a:r>
            <a:r>
              <a:rPr lang="en-ZA" sz="2400">
                <a:solidFill>
                  <a:srgbClr val="FF0000"/>
                </a:solidFill>
              </a:rPr>
              <a:t>strofes</a:t>
            </a:r>
            <a:r>
              <a:rPr lang="en-ZA" sz="2400"/>
              <a:t> geskryf, nie in </a:t>
            </a:r>
            <a:r>
              <a:rPr lang="en-ZA" sz="2400">
                <a:solidFill>
                  <a:srgbClr val="FF0000"/>
                </a:solidFill>
              </a:rPr>
              <a:t>sinne</a:t>
            </a:r>
            <a:r>
              <a:rPr lang="en-ZA" sz="2400"/>
              <a:t> en </a:t>
            </a:r>
            <a:r>
              <a:rPr lang="en-ZA" sz="2400">
                <a:solidFill>
                  <a:srgbClr val="FF0000"/>
                </a:solidFill>
              </a:rPr>
              <a:t>paragrawe</a:t>
            </a:r>
            <a:r>
              <a:rPr lang="en-ZA" sz="2400"/>
              <a:t> nie.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ZA" sz="2400"/>
              <a:t>‘n Gedig hoef nie noodwendig te </a:t>
            </a:r>
            <a:r>
              <a:rPr lang="en-ZA" sz="2400">
                <a:solidFill>
                  <a:srgbClr val="FF0000"/>
                </a:solidFill>
              </a:rPr>
              <a:t>rym</a:t>
            </a:r>
            <a:r>
              <a:rPr lang="en-ZA" sz="2400"/>
              <a:t> nie.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ZA" sz="2400"/>
              <a:t>‘n Digter kan sy eie </a:t>
            </a:r>
            <a:r>
              <a:rPr lang="en-ZA" sz="2400">
                <a:solidFill>
                  <a:srgbClr val="FF0000"/>
                </a:solidFill>
              </a:rPr>
              <a:t>vorm</a:t>
            </a:r>
            <a:r>
              <a:rPr lang="en-ZA" sz="2400"/>
              <a:t> bepaal, bv. met ‘n vrye vers.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ZA" sz="2400"/>
              <a:t>‘n Digter gebruik die voorgeskrewe vorm/skema/raamwerk as hy/sy ‘n sonnet dig.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ZA" sz="2400"/>
              <a:t>‘n Digter het die </a:t>
            </a:r>
            <a:r>
              <a:rPr lang="en-ZA" sz="2400">
                <a:solidFill>
                  <a:srgbClr val="FF0000"/>
                </a:solidFill>
              </a:rPr>
              <a:t>vryheid</a:t>
            </a:r>
            <a:r>
              <a:rPr lang="en-ZA" sz="2400"/>
              <a:t> om woorde te gebruik wat afwyk van die aanvaarde taalreëls, ten einde betekenis oor te dra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ZA" sz="2400"/>
              <a:t>Daar is verskillende soorte gedigte afhangende van die struktuur wat gebruik word.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ZA" sz="2400"/>
              <a:t>As ons die struktuur van gedigte bestudeer, kyk ons na die lengte van die gedig, rympatrone en vers- en strofebou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25283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/>
              <a:t>Die belangrikste vrae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ZA" sz="3200"/>
              <a:t>Wat sê die gedig?  (Wat is die betekenis/doel daarvan?)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sz="3200"/>
              <a:t>Wie praat?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sz="3200"/>
              <a:t>Hoe word die betekenis/doel oorgedra?</a:t>
            </a:r>
          </a:p>
          <a:p>
            <a:pPr marL="292608" lvl="1" indent="0">
              <a:buNone/>
            </a:pPr>
            <a:endParaRPr lang="en-ZA"/>
          </a:p>
          <a:p>
            <a:pPr marL="292608" lvl="1" indent="0">
              <a:buNone/>
            </a:pPr>
            <a:r>
              <a:rPr lang="en-ZA"/>
              <a:t>‘n Sekere Willem de Vos</a:t>
            </a:r>
          </a:p>
          <a:p>
            <a:pPr marL="292608" lvl="1" indent="0">
              <a:buNone/>
            </a:pPr>
            <a:r>
              <a:rPr lang="en-ZA"/>
              <a:t>was bang dat sy meisie hom los</a:t>
            </a:r>
          </a:p>
          <a:p>
            <a:pPr marL="292608" lvl="1" indent="0">
              <a:buNone/>
            </a:pPr>
            <a:r>
              <a:rPr lang="en-ZA"/>
              <a:t>Hy maak toe sy somme</a:t>
            </a:r>
          </a:p>
          <a:p>
            <a:pPr marL="292608" lvl="1" indent="0">
              <a:buNone/>
            </a:pPr>
            <a:r>
              <a:rPr lang="en-ZA"/>
              <a:t>en koop vir haar blomme,</a:t>
            </a:r>
          </a:p>
          <a:p>
            <a:pPr marL="292608" lvl="1" indent="0">
              <a:buNone/>
            </a:pPr>
            <a:r>
              <a:rPr lang="en-ZA"/>
              <a:t>maar sy’s allergies en het hom gepos.  [Limeriek deur C. Ferreira]</a:t>
            </a:r>
            <a:br>
              <a:rPr lang="en-ZA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6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BAF3EE-3F50-47E9-A99D-7864DA04C38A}"/>
              </a:ext>
            </a:extLst>
          </p:cNvPr>
          <p:cNvSpPr/>
          <p:nvPr/>
        </p:nvSpPr>
        <p:spPr>
          <a:xfrm>
            <a:off x="1216057" y="366623"/>
            <a:ext cx="10077253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3200" b="1">
                <a:cs typeface="Arial" panose="020B0604020202020204" pitchFamily="34" charset="0"/>
              </a:rPr>
              <a:t>ASPEKTE VAN GEDIGTE</a:t>
            </a:r>
          </a:p>
          <a:p>
            <a:pPr algn="ctr"/>
            <a:endParaRPr lang="en-ZA" sz="2400" b="1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b="1">
                <a:solidFill>
                  <a:prstClr val="black"/>
                </a:solidFill>
                <a:cs typeface="Arial" panose="020B0604020202020204" pitchFamily="34" charset="0"/>
              </a:rPr>
              <a:t>Titel</a:t>
            </a:r>
            <a:r>
              <a:rPr lang="en-ZA" sz="2400">
                <a:solidFill>
                  <a:prstClr val="black"/>
                </a:solidFill>
                <a:cs typeface="Arial" panose="020B0604020202020204" pitchFamily="34" charset="0"/>
              </a:rPr>
              <a:t> –Vertel dit iets van wat gaan volg? Letterlik/figuurlik?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b="1">
                <a:solidFill>
                  <a:prstClr val="black"/>
                </a:solidFill>
                <a:cs typeface="Arial" panose="020B0604020202020204" pitchFamily="34" charset="0"/>
              </a:rPr>
              <a:t>Woordgebruik</a:t>
            </a:r>
            <a:r>
              <a:rPr lang="en-ZA" sz="2400">
                <a:solidFill>
                  <a:prstClr val="black"/>
                </a:solidFill>
                <a:cs typeface="Arial" panose="020B0604020202020204" pitchFamily="34" charset="0"/>
              </a:rPr>
              <a:t> – watter woorde word gebruik om betekenis oor te dra?  Verstaan sommige woorde nie?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b="1">
                <a:solidFill>
                  <a:prstClr val="black"/>
                </a:solidFill>
                <a:cs typeface="Arial" panose="020B0604020202020204" pitchFamily="34" charset="0"/>
              </a:rPr>
              <a:t>Die spreker </a:t>
            </a:r>
            <a:r>
              <a:rPr lang="en-ZA" sz="2400">
                <a:solidFill>
                  <a:prstClr val="black"/>
                </a:solidFill>
                <a:cs typeface="Arial" panose="020B0604020202020204" pitchFamily="34" charset="0"/>
              </a:rPr>
              <a:t>– Wie praat in die gedig? Dit is baie keer nie die digter nie, 	hy/sy dra ‘n masker.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b="1">
                <a:solidFill>
                  <a:prstClr val="black"/>
                </a:solidFill>
                <a:cs typeface="Arial" panose="020B0604020202020204" pitchFamily="34" charset="0"/>
              </a:rPr>
              <a:t>Die aangesprokene </a:t>
            </a:r>
            <a:r>
              <a:rPr lang="en-ZA" sz="2400">
                <a:solidFill>
                  <a:prstClr val="black"/>
                </a:solidFill>
                <a:cs typeface="Arial" panose="020B0604020202020204" pitchFamily="34" charset="0"/>
              </a:rPr>
              <a:t>– met wie praat die spreker?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b="1">
                <a:solidFill>
                  <a:prstClr val="black"/>
                </a:solidFill>
                <a:cs typeface="Arial" panose="020B0604020202020204" pitchFamily="34" charset="0"/>
              </a:rPr>
              <a:t>Stemming of toon </a:t>
            </a:r>
            <a:r>
              <a:rPr lang="en-ZA" sz="2400">
                <a:solidFill>
                  <a:prstClr val="black"/>
                </a:solidFill>
                <a:cs typeface="Arial" panose="020B0604020202020204" pitchFamily="34" charset="0"/>
              </a:rPr>
              <a:t>– die spreker se houding teenoor die onderwerp of die leser?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b="1">
                <a:solidFill>
                  <a:prstClr val="black"/>
                </a:solidFill>
                <a:cs typeface="Arial" panose="020B0604020202020204" pitchFamily="34" charset="0"/>
              </a:rPr>
              <a:t>Inhoud</a:t>
            </a:r>
            <a:r>
              <a:rPr lang="en-ZA" sz="2400">
                <a:solidFill>
                  <a:prstClr val="black"/>
                </a:solidFill>
                <a:cs typeface="Arial" panose="020B0604020202020204" pitchFamily="34" charset="0"/>
              </a:rPr>
              <a:t> – waaroor gaan die gedig?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b="1">
                <a:solidFill>
                  <a:prstClr val="black"/>
                </a:solidFill>
                <a:cs typeface="Arial" panose="020B0604020202020204" pitchFamily="34" charset="0"/>
              </a:rPr>
              <a:t>Tema</a:t>
            </a:r>
            <a:r>
              <a:rPr lang="en-ZA" sz="2400">
                <a:solidFill>
                  <a:prstClr val="black"/>
                </a:solidFill>
                <a:cs typeface="Arial" panose="020B0604020202020204" pitchFamily="34" charset="0"/>
              </a:rPr>
              <a:t> – Wat is die hoofgedagte?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b="1">
                <a:solidFill>
                  <a:prstClr val="black"/>
                </a:solidFill>
                <a:cs typeface="Arial" panose="020B0604020202020204" pitchFamily="34" charset="0"/>
              </a:rPr>
              <a:t>Progressie</a:t>
            </a:r>
            <a:r>
              <a:rPr lang="en-ZA" sz="2400">
                <a:solidFill>
                  <a:prstClr val="black"/>
                </a:solidFill>
                <a:cs typeface="Arial" panose="020B0604020202020204" pitchFamily="34" charset="0"/>
              </a:rPr>
              <a:t> – stappe van ontwikkeling binne die gedig.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b="1">
                <a:solidFill>
                  <a:prstClr val="black"/>
                </a:solidFill>
                <a:cs typeface="Arial" panose="020B0604020202020204" pitchFamily="34" charset="0"/>
              </a:rPr>
              <a:t>Digvorm</a:t>
            </a:r>
            <a:r>
              <a:rPr lang="en-ZA" sz="2400">
                <a:solidFill>
                  <a:prstClr val="black"/>
                </a:solidFill>
                <a:cs typeface="Arial" panose="020B0604020202020204" pitchFamily="34" charset="0"/>
              </a:rPr>
              <a:t> of </a:t>
            </a:r>
            <a:r>
              <a:rPr lang="en-ZA" sz="2400" b="1">
                <a:solidFill>
                  <a:prstClr val="black"/>
                </a:solidFill>
                <a:cs typeface="Arial" panose="020B0604020202020204" pitchFamily="34" charset="0"/>
              </a:rPr>
              <a:t>Bou</a:t>
            </a:r>
            <a:r>
              <a:rPr lang="en-ZA" sz="2400">
                <a:solidFill>
                  <a:prstClr val="black"/>
                </a:solidFill>
                <a:cs typeface="Arial" panose="020B0604020202020204" pitchFamily="34" charset="0"/>
              </a:rPr>
              <a:t> -  in watter vorm word die inhoud weergegee. </a:t>
            </a:r>
          </a:p>
          <a:p>
            <a:r>
              <a:rPr lang="en-ZA" sz="2400">
                <a:solidFill>
                  <a:prstClr val="black"/>
                </a:solidFill>
                <a:cs typeface="Arial" panose="020B0604020202020204" pitchFamily="34" charset="0"/>
              </a:rPr>
              <a:t>  	Bv. Sonnet, vrye vers, ens. </a:t>
            </a:r>
            <a:endParaRPr lang="en-ZA" sz="2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870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6FD9F6-F639-4C65-B741-90D4C5221EC7}"/>
              </a:ext>
            </a:extLst>
          </p:cNvPr>
          <p:cNvSpPr/>
          <p:nvPr/>
        </p:nvSpPr>
        <p:spPr>
          <a:xfrm>
            <a:off x="3048000" y="2303837"/>
            <a:ext cx="649192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Het ‘n bepaalde funksie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Lewer ‘n bydrae om die skoonheid van die gedig te verhoog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Rym is een van die klankelemente in die poësie.</a:t>
            </a:r>
          </a:p>
          <a:p>
            <a:pPr>
              <a:buFont typeface="Wingdings" panose="05000000000000000000" pitchFamily="2" charset="2"/>
              <a:buChar char="l"/>
            </a:pP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9D01B5-37B5-4510-8649-C3AB4C53BE71}"/>
              </a:ext>
            </a:extLst>
          </p:cNvPr>
          <p:cNvSpPr/>
          <p:nvPr/>
        </p:nvSpPr>
        <p:spPr>
          <a:xfrm>
            <a:off x="3328541" y="1184009"/>
            <a:ext cx="16796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/>
              <a:t>RYM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61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A9B19B-3693-468E-90BC-F6B10FF115EF}"/>
              </a:ext>
            </a:extLst>
          </p:cNvPr>
          <p:cNvSpPr/>
          <p:nvPr/>
        </p:nvSpPr>
        <p:spPr>
          <a:xfrm>
            <a:off x="1253766" y="181957"/>
            <a:ext cx="1027521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3200" b="1">
                <a:cs typeface="Arial" panose="020B0604020202020204" pitchFamily="34" charset="0"/>
              </a:rPr>
              <a:t>VERSTEGNIESE ASPEKTE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b="1">
                <a:cs typeface="Arial" panose="020B0604020202020204" pitchFamily="34" charset="0"/>
              </a:rPr>
              <a:t>Rymskema: 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2400">
                <a:cs typeface="Arial" panose="020B0604020202020204" pitchFamily="34" charset="0"/>
              </a:rPr>
              <a:t>Paarrym bv. aa bb cc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2400">
                <a:cs typeface="Arial" panose="020B0604020202020204" pitchFamily="34" charset="0"/>
              </a:rPr>
              <a:t>Kruisrym bv. abab cdc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2400">
                <a:cs typeface="Arial" panose="020B0604020202020204" pitchFamily="34" charset="0"/>
              </a:rPr>
              <a:t>Omarmde / omarmende rym bv. abba cddc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2400">
                <a:cs typeface="Arial" panose="020B0604020202020204" pitchFamily="34" charset="0"/>
              </a:rPr>
              <a:t>Gebroke rym bv. abcb defge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2400">
                <a:cs typeface="Arial" panose="020B0604020202020204" pitchFamily="34" charset="0"/>
              </a:rPr>
              <a:t>Geen vaste rympatroon bv. abcd efgg addh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2400">
                <a:cs typeface="Arial" panose="020B0604020202020204" pitchFamily="34" charset="0"/>
              </a:rPr>
              <a:t>Vrye vers bv. wanneer geen woorde opsigtelik rym nie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2400">
                <a:cs typeface="Arial" panose="020B0604020202020204" pitchFamily="34" charset="0"/>
              </a:rPr>
              <a:t>Binnerym bv. wanneer woorde binne ‘n versreel met mekaar rym</a:t>
            </a:r>
          </a:p>
          <a:p>
            <a:pPr lvl="1"/>
            <a:endParaRPr lang="en-ZA" sz="240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b="1">
                <a:cs typeface="Arial" panose="020B0604020202020204" pitchFamily="34" charset="0"/>
              </a:rPr>
              <a:t>Ritme</a:t>
            </a:r>
            <a:r>
              <a:rPr lang="en-ZA" sz="2400">
                <a:cs typeface="Arial" panose="020B0604020202020204" pitchFamily="34" charset="0"/>
              </a:rPr>
              <a:t> – Dit is die musiek in poësie, die beweging, die vloei of die “dans”.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2400">
                <a:cs typeface="Arial" panose="020B0604020202020204" pitchFamily="34" charset="0"/>
              </a:rPr>
              <a:t>Dit dra betekenis, stemming en toon van die gedig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ZA" sz="2400">
                <a:cs typeface="Arial" panose="020B0604020202020204" pitchFamily="34" charset="0"/>
              </a:rPr>
              <a:t>Hoe die gedig voorgedra word. Hoe die gedig </a:t>
            </a:r>
            <a:r>
              <a:rPr lang="en-ZA" sz="2400" i="1">
                <a:cs typeface="Arial" panose="020B0604020202020204" pitchFamily="34" charset="0"/>
              </a:rPr>
              <a:t>voel.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ZA" sz="2400" i="1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b="1">
                <a:cs typeface="Arial" panose="020B0604020202020204" pitchFamily="34" charset="0"/>
              </a:rPr>
              <a:t>Metrum</a:t>
            </a:r>
            <a:r>
              <a:rPr lang="en-ZA" sz="2400">
                <a:cs typeface="Arial" panose="020B0604020202020204" pitchFamily="34" charset="0"/>
              </a:rPr>
              <a:t> – vaste ritmiese patroon, gebaseer op beklemtoonde en </a:t>
            </a:r>
          </a:p>
          <a:p>
            <a:r>
              <a:rPr lang="en-ZA" sz="2400">
                <a:cs typeface="Arial" panose="020B0604020202020204" pitchFamily="34" charset="0"/>
              </a:rPr>
              <a:t>	onbeklemtoonde lettergrepe </a:t>
            </a:r>
            <a:endParaRPr lang="en-ZA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516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254</TotalTime>
  <Words>954</Words>
  <Application>Microsoft Office PowerPoint</Application>
  <PresentationFormat>Widescreen</PresentationFormat>
  <Paragraphs>249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Courier New</vt:lpstr>
      <vt:lpstr>Rockwell</vt:lpstr>
      <vt:lpstr>Rockwell Condensed</vt:lpstr>
      <vt:lpstr>Times New Roman</vt:lpstr>
      <vt:lpstr>Wingdings</vt:lpstr>
      <vt:lpstr>Wood Type</vt:lpstr>
      <vt:lpstr>Hoe behandel ons gedigte in die klas??</vt:lpstr>
      <vt:lpstr>Wat is poësie?</vt:lpstr>
      <vt:lpstr>Waarom die studie van ‘n gedig?</vt:lpstr>
      <vt:lpstr>Huistaal</vt:lpstr>
      <vt:lpstr>Digvorme en -strukture</vt:lpstr>
      <vt:lpstr>Die belangrikste vrae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Literêre kenmerke van poësie</vt:lpstr>
      <vt:lpstr>PowerPoint Presentation</vt:lpstr>
      <vt:lpstr>BRONNE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behandel ons gedigte in die klas??</dc:title>
  <dc:creator>Hubert Krynauw</dc:creator>
  <cp:lastModifiedBy>Hubert Krynauw</cp:lastModifiedBy>
  <cp:revision>23</cp:revision>
  <dcterms:created xsi:type="dcterms:W3CDTF">2017-02-21T09:10:04Z</dcterms:created>
  <dcterms:modified xsi:type="dcterms:W3CDTF">2018-03-26T12:38:20Z</dcterms:modified>
</cp:coreProperties>
</file>